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0D_0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9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00" r:id="rId15"/>
    <p:sldId id="268" r:id="rId16"/>
    <p:sldId id="299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301" r:id="rId46"/>
    <p:sldId id="297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9E7EC-06AF-7617-68CD-3EF89333AE6A}" name="Void" initials="V" userId="Void" providerId="None"/>
  <p188:author id="{F2615FEF-C003-BDE4-A30D-DBA9560B8F91}" name="Phan Thi Thu Hong (FE FPTU DN)" initials="PD" userId="S::hongptt11@fe.edu.vn::4d36b424-e1a9-4834-b8a6-b266a7cdd1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94795E-3BC2-27F7-D566-2903C15F7A10}" v="3" dt="2022-12-26T12:11:19.231"/>
    <p1510:client id="{C2C3428E-482D-C522-0C75-1C9E43A724E5}" v="2" dt="2022-11-13T08:19:12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i Thu Hong (FE FPTU DN)" userId="S::hongptt11@fe.edu.vn::4d36b424-e1a9-4834-b8a6-b266a7cdd1c0" providerId="AD" clId="Web-{C2C3428E-482D-C522-0C75-1C9E43A724E5}"/>
    <pc:docChg chg="mod">
      <pc:chgData name="Phan Thi Thu Hong (FE FPTU DN)" userId="S::hongptt11@fe.edu.vn::4d36b424-e1a9-4834-b8a6-b266a7cdd1c0" providerId="AD" clId="Web-{C2C3428E-482D-C522-0C75-1C9E43A724E5}" dt="2022-11-13T08:19:12.086" v="1"/>
      <pc:docMkLst>
        <pc:docMk/>
      </pc:docMkLst>
      <pc:sldChg chg="addCm">
        <pc:chgData name="Phan Thi Thu Hong (FE FPTU DN)" userId="S::hongptt11@fe.edu.vn::4d36b424-e1a9-4834-b8a6-b266a7cdd1c0" providerId="AD" clId="Web-{C2C3428E-482D-C522-0C75-1C9E43A724E5}" dt="2022-11-13T08:19:12.086" v="1"/>
        <pc:sldMkLst>
          <pc:docMk/>
          <pc:sldMk cId="0" sldId="269"/>
        </pc:sldMkLst>
      </pc:sldChg>
    </pc:docChg>
  </pc:docChgLst>
  <pc:docChgLst>
    <pc:chgData name="Phan Thi Thu Hong (FE FPTU DN)" userId="S::hongptt11@fe.edu.vn::4d36b424-e1a9-4834-b8a6-b266a7cdd1c0" providerId="AD" clId="Web-{7E94795E-3BC2-27F7-D566-2903C15F7A10}"/>
    <pc:docChg chg="modSld">
      <pc:chgData name="Phan Thi Thu Hong (FE FPTU DN)" userId="S::hongptt11@fe.edu.vn::4d36b424-e1a9-4834-b8a6-b266a7cdd1c0" providerId="AD" clId="Web-{7E94795E-3BC2-27F7-D566-2903C15F7A10}" dt="2022-12-26T12:11:19.231" v="2" actId="1076"/>
      <pc:docMkLst>
        <pc:docMk/>
      </pc:docMkLst>
      <pc:sldChg chg="modSp">
        <pc:chgData name="Phan Thi Thu Hong (FE FPTU DN)" userId="S::hongptt11@fe.edu.vn::4d36b424-e1a9-4834-b8a6-b266a7cdd1c0" providerId="AD" clId="Web-{7E94795E-3BC2-27F7-D566-2903C15F7A10}" dt="2022-12-26T12:11:12.809" v="0" actId="1076"/>
        <pc:sldMkLst>
          <pc:docMk/>
          <pc:sldMk cId="0" sldId="262"/>
        </pc:sldMkLst>
        <pc:picChg chg="mod">
          <ac:chgData name="Phan Thi Thu Hong (FE FPTU DN)" userId="S::hongptt11@fe.edu.vn::4d36b424-e1a9-4834-b8a6-b266a7cdd1c0" providerId="AD" clId="Web-{7E94795E-3BC2-27F7-D566-2903C15F7A10}" dt="2022-12-26T12:11:12.809" v="0" actId="1076"/>
          <ac:picMkLst>
            <pc:docMk/>
            <pc:sldMk cId="0" sldId="262"/>
            <ac:picMk id="93" creationId="{00000000-0000-0000-0000-000000000000}"/>
          </ac:picMkLst>
        </pc:picChg>
      </pc:sldChg>
      <pc:sldChg chg="modSp">
        <pc:chgData name="Phan Thi Thu Hong (FE FPTU DN)" userId="S::hongptt11@fe.edu.vn::4d36b424-e1a9-4834-b8a6-b266a7cdd1c0" providerId="AD" clId="Web-{7E94795E-3BC2-27F7-D566-2903C15F7A10}" dt="2022-12-26T12:11:16.387" v="1" actId="1076"/>
        <pc:sldMkLst>
          <pc:docMk/>
          <pc:sldMk cId="0" sldId="263"/>
        </pc:sldMkLst>
        <pc:picChg chg="mod">
          <ac:chgData name="Phan Thi Thu Hong (FE FPTU DN)" userId="S::hongptt11@fe.edu.vn::4d36b424-e1a9-4834-b8a6-b266a7cdd1c0" providerId="AD" clId="Web-{7E94795E-3BC2-27F7-D566-2903C15F7A10}" dt="2022-12-26T12:11:16.387" v="1" actId="1076"/>
          <ac:picMkLst>
            <pc:docMk/>
            <pc:sldMk cId="0" sldId="263"/>
            <ac:picMk id="100" creationId="{00000000-0000-0000-0000-000000000000}"/>
          </ac:picMkLst>
        </pc:picChg>
      </pc:sldChg>
      <pc:sldChg chg="modSp">
        <pc:chgData name="Phan Thi Thu Hong (FE FPTU DN)" userId="S::hongptt11@fe.edu.vn::4d36b424-e1a9-4834-b8a6-b266a7cdd1c0" providerId="AD" clId="Web-{7E94795E-3BC2-27F7-D566-2903C15F7A10}" dt="2022-12-26T12:11:19.231" v="2" actId="1076"/>
        <pc:sldMkLst>
          <pc:docMk/>
          <pc:sldMk cId="0" sldId="264"/>
        </pc:sldMkLst>
        <pc:picChg chg="mod">
          <ac:chgData name="Phan Thi Thu Hong (FE FPTU DN)" userId="S::hongptt11@fe.edu.vn::4d36b424-e1a9-4834-b8a6-b266a7cdd1c0" providerId="AD" clId="Web-{7E94795E-3BC2-27F7-D566-2903C15F7A10}" dt="2022-12-26T12:11:19.231" v="2" actId="1076"/>
          <ac:picMkLst>
            <pc:docMk/>
            <pc:sldMk cId="0" sldId="264"/>
            <ac:picMk id="107" creationId="{00000000-0000-0000-0000-000000000000}"/>
          </ac:picMkLst>
        </pc:picChg>
      </pc:sldChg>
    </pc:docChg>
  </pc:docChgLst>
</pc:chgInfo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BF12C3-C105-4FBB-9BDA-E3FB1BBB6167}" authorId="{F2615FEF-C003-BDE4-A30D-DBA9560B8F91}" created="2022-11-13T08:19:12.086">
    <pc:sldMkLst xmlns:pc="http://schemas.microsoft.com/office/powerpoint/2013/main/command">
      <pc:docMk/>
      <pc:sldMk cId="0" sldId="269"/>
    </pc:sldMkLst>
    <p188:txBody>
      <a:bodyPr/>
      <a:lstStyle/>
      <a:p>
        <a:r>
          <a:rPr lang="vi-VN"/>
          <a:t>Thêm tiêu đề phần mới</a:t>
        </a:r>
      </a:p>
    </p188:txBody>
  </p188:cm>
  <p188:cm id="{3C6F1EB2-87DD-420F-9EE0-847C55EE4D90}" authorId="{4269E7EC-06AF-7617-68CD-3EF89333AE6A}" created="2022-11-23T09:06:16.724">
    <pc:sldMkLst xmlns:pc="http://schemas.microsoft.com/office/powerpoint/2013/main/command">
      <pc:docMk/>
      <pc:sldMk cId="0" sldId="269"/>
    </pc:sldMkLst>
    <p188:txBody>
      <a:bodyPr/>
      <a:lstStyle/>
      <a:p>
        <a:r>
          <a:rPr lang="en-US"/>
          <a:t>Đã sửa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108c50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108c50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7108c50ac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7108c50ac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108c50ac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108c50ac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108c50ac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108c50ac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108c50a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108c50a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108c50ac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7108c50ac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108c50a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108c50a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108c50a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108c50ac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108c50ac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108c50ac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108c50ac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7108c50ac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108c50ac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108c50ac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108c50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108c50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108c50ac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108c50ac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108c50ac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7108c50ac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108c50ac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108c50ac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108c50ac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7108c50ac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108c50ac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108c50ac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108c50ac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7108c50ac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108c50ac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108c50ac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108c50ac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108c50ac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108c50ac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108c50ac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108c50ac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7108c50ac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108c50a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108c50ac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108c50ac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7108c50ac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108c50ac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7108c50ac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108c50ac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108c50ac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108c50ac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7108c50ac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7108c50ac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7108c50ac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108c50a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7108c50ac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108c50ac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108c50ac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108c50ac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108c50ac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108c50ac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7108c50ac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108c50ac9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7108c50ac9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108c50a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108c50a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108c50ac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7108c50ac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108c50ac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108c50ac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108c50ac9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108c50ac9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108c50a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108c50ac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7108c50ac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7108c50ac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108c50ac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7108c50ac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7108c50ac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7108c50ac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108c50a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108c50ac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Regularization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07724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3 Sources of Model Error: Irreducible Error</a:t>
            </a:r>
            <a:endParaRPr sz="3000" b="1" dirty="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818000" y="1326150"/>
            <a:ext cx="64200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Tendency</a:t>
            </a:r>
            <a:r>
              <a:rPr lang="vi" sz="2000">
                <a:solidFill>
                  <a:schemeClr val="dk1"/>
                </a:solidFill>
              </a:rPr>
              <a:t> to intrinsic uncertainty/randomness.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Present in even the best possible model.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l="4991" t="50431" r="73430" b="10312"/>
          <a:stretch/>
        </p:blipFill>
        <p:spPr>
          <a:xfrm>
            <a:off x="3011715" y="2320088"/>
            <a:ext cx="2574250" cy="26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Bias-Variance Tradeoff, Visualized</a:t>
            </a:r>
            <a:endParaRPr sz="3000" b="1" dirty="0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5031900" y="1176550"/>
            <a:ext cx="3800400" cy="3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Summary of </a:t>
            </a:r>
            <a:r>
              <a:rPr lang="vi" sz="1600" b="1">
                <a:solidFill>
                  <a:schemeClr val="dk1"/>
                </a:solidFill>
              </a:rPr>
              <a:t>bias-variance tradeoff</a:t>
            </a:r>
            <a:r>
              <a:rPr lang="vi" sz="1600">
                <a:solidFill>
                  <a:schemeClr val="dk1"/>
                </a:solidFill>
              </a:rPr>
              <a:t>: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Model adjustments that decrease bias often increase variance, and vice versa.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The bias-variance tradeoff is analogous to a </a:t>
            </a:r>
            <a:r>
              <a:rPr lang="vi" sz="1600" b="1">
                <a:solidFill>
                  <a:schemeClr val="dk1"/>
                </a:solidFill>
              </a:rPr>
              <a:t>complexity tradeoff</a:t>
            </a:r>
            <a:r>
              <a:rPr lang="vi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Finding the best model means choosing the right level of complexity.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- Want a model elaborate enough to </a:t>
            </a:r>
            <a:r>
              <a:rPr lang="vi" sz="1600" b="1">
                <a:solidFill>
                  <a:schemeClr val="dk1"/>
                </a:solidFill>
              </a:rPr>
              <a:t>not underfit</a:t>
            </a:r>
            <a:r>
              <a:rPr lang="vi" sz="1600">
                <a:solidFill>
                  <a:schemeClr val="dk1"/>
                </a:solidFill>
              </a:rPr>
              <a:t>, but not so exceedingly elaborate that it </a:t>
            </a:r>
            <a:r>
              <a:rPr lang="vi" sz="1600" b="1">
                <a:solidFill>
                  <a:schemeClr val="dk1"/>
                </a:solidFill>
              </a:rPr>
              <a:t>overfits</a:t>
            </a:r>
            <a:r>
              <a:rPr lang="vi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l="1607" t="22063" r="47506" b="6878"/>
          <a:stretch/>
        </p:blipFill>
        <p:spPr>
          <a:xfrm>
            <a:off x="398450" y="1301375"/>
            <a:ext cx="4419600" cy="34685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vi" sz="2400" b="1" dirty="0"/>
              <a:t>Bias-Variance Tradeoff: Discussion</a:t>
            </a:r>
            <a:endParaRPr b="1" dirty="0"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453863" y="1313775"/>
            <a:ext cx="8276321" cy="3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 dirty="0">
                <a:solidFill>
                  <a:schemeClr val="dk1"/>
                </a:solidFill>
              </a:rPr>
              <a:t>- The higher the degree of a polynomial regression, the more complex the model (lower bias, higher variance). 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 dirty="0">
                <a:solidFill>
                  <a:schemeClr val="dk1"/>
                </a:solidFill>
              </a:rPr>
              <a:t>- At lower degrees, we can see </a:t>
            </a:r>
            <a:r>
              <a:rPr lang="vi" sz="1600" b="1" dirty="0">
                <a:solidFill>
                  <a:schemeClr val="dk1"/>
                </a:solidFill>
              </a:rPr>
              <a:t>visual signs of bias</a:t>
            </a:r>
            <a:r>
              <a:rPr lang="vi" sz="1600" dirty="0">
                <a:solidFill>
                  <a:schemeClr val="dk1"/>
                </a:solidFill>
              </a:rPr>
              <a:t>: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vi" sz="1600" dirty="0">
                <a:solidFill>
                  <a:schemeClr val="dk1"/>
                </a:solidFill>
              </a:rPr>
              <a:t>predictions are too rigid to capture the curve pattern in the data. 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 dirty="0">
                <a:solidFill>
                  <a:schemeClr val="dk1"/>
                </a:solidFill>
              </a:rPr>
              <a:t>- At higher degrees, we see </a:t>
            </a:r>
            <a:r>
              <a:rPr lang="vi" sz="1600" b="1" dirty="0">
                <a:solidFill>
                  <a:schemeClr val="dk1"/>
                </a:solidFill>
              </a:rPr>
              <a:t>visual signs of variance</a:t>
            </a:r>
            <a:r>
              <a:rPr lang="vi" sz="1600" dirty="0">
                <a:solidFill>
                  <a:schemeClr val="dk1"/>
                </a:solidFill>
              </a:rPr>
              <a:t>: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vi" sz="1600" dirty="0">
                <a:solidFill>
                  <a:schemeClr val="dk1"/>
                </a:solidFill>
              </a:rPr>
              <a:t>predictions fluctuate wildly because of the model's sensitivity. 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 dirty="0">
                <a:solidFill>
                  <a:schemeClr val="dk1"/>
                </a:solidFill>
              </a:rPr>
              <a:t>- The goal is to find the right degree, such that the model has sufficient complexity to describe the data without overfitting.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Bias-Variance Tradeoff: Example</a:t>
            </a:r>
            <a:endParaRPr sz="3000" b="1" dirty="0"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l="2256" t="24355" r="4503" b="6015"/>
          <a:stretch/>
        </p:blipFill>
        <p:spPr>
          <a:xfrm>
            <a:off x="363075" y="1182500"/>
            <a:ext cx="8227150" cy="3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Bias-variance tradeoff</a:t>
            </a:r>
            <a:r>
              <a:rPr lang="en-US" dirty="0">
                <a:solidFill>
                  <a:schemeClr val="tx1"/>
                </a:solidFill>
              </a:rPr>
              <a:t> decomposes the model's Mean Square Error into two parts: </a:t>
            </a:r>
            <a:r>
              <a:rPr lang="en-US" b="1" dirty="0">
                <a:solidFill>
                  <a:schemeClr val="tx1"/>
                </a:solidFill>
              </a:rPr>
              <a:t>Bias and Variance.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Bias</a:t>
            </a:r>
            <a:r>
              <a:rPr lang="en-US" dirty="0">
                <a:solidFill>
                  <a:schemeClr val="tx1"/>
                </a:solidFill>
              </a:rPr>
              <a:t>- is a measure of how near the model is to the actual function we are trying to model. If your model has a high bias, the model is </a:t>
            </a:r>
            <a:r>
              <a:rPr lang="en-US" dirty="0" err="1">
                <a:solidFill>
                  <a:schemeClr val="tx1"/>
                </a:solidFill>
              </a:rPr>
              <a:t>underfitting</a:t>
            </a:r>
            <a:r>
              <a:rPr lang="en-US" dirty="0">
                <a:solidFill>
                  <a:schemeClr val="tx1"/>
                </a:solidFill>
              </a:rPr>
              <a:t>; this means you will do poorly on the training and test data, but the relative results will be similar. </a:t>
            </a:r>
          </a:p>
          <a:p>
            <a:r>
              <a:rPr lang="en-US" dirty="0">
                <a:solidFill>
                  <a:schemeClr val="tx1"/>
                </a:solidFill>
              </a:rPr>
              <a:t>Ways to improve bias include making the model more complex, adding higher order polynomials, obtaining more features or finding more data.</a:t>
            </a:r>
          </a:p>
          <a:p>
            <a:r>
              <a:rPr lang="en-US" b="1" dirty="0">
                <a:solidFill>
                  <a:schemeClr val="tx1"/>
                </a:solidFill>
              </a:rPr>
              <a:t>Variance</a:t>
            </a:r>
            <a:r>
              <a:rPr lang="en-US" dirty="0">
                <a:solidFill>
                  <a:schemeClr val="tx1"/>
                </a:solidFill>
              </a:rPr>
              <a:t> - is the average squared difference of each model you train relative to the average prediction of each model. If your model has high variance, the model will usually </a:t>
            </a:r>
            <a:r>
              <a:rPr lang="en-US" dirty="0" err="1">
                <a:solidFill>
                  <a:schemeClr val="tx1"/>
                </a:solidFill>
              </a:rPr>
              <a:t>overfit</a:t>
            </a:r>
            <a:r>
              <a:rPr lang="en-US" dirty="0">
                <a:solidFill>
                  <a:schemeClr val="tx1"/>
                </a:solidFill>
              </a:rPr>
              <a:t> the data; this means you will do well on the training data but not on the testing data. 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539652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Recap</a:t>
            </a:r>
            <a:endParaRPr sz="3000" b="1" dirty="0"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165025" y="1437700"/>
            <a:ext cx="5738400" cy="31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Model complexity vs. error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Bias and variance of a model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Sources of model error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The bias-variance tradeoff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23" y="1779914"/>
            <a:ext cx="8520600" cy="197780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Regularization and Model Selection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2750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500"/>
              </a:spcAft>
              <a:buSzPts val="1100"/>
            </a:pPr>
            <a:r>
              <a:rPr lang="vi" sz="3200" b="1" dirty="0"/>
              <a:t>Learning Goals</a:t>
            </a:r>
            <a:br>
              <a:rPr lang="en-US" sz="3000" b="1" dirty="0">
                <a:latin typeface="+mj-lt"/>
              </a:rPr>
            </a:br>
            <a:endParaRPr sz="2700" b="1" dirty="0"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1315823" y="1765817"/>
            <a:ext cx="56763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will cover: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Model complexity and error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Regularization as an approach to over-fitting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Standard approaches to regularization including Ridge, Lasso, and Elastic Net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Recursive feature elimination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 Complexity vs. Error</a:t>
            </a:r>
            <a:endParaRPr sz="3000" b="1" dirty="0"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l="3057" t="24069" r="45734" b="22349"/>
          <a:stretch/>
        </p:blipFill>
        <p:spPr>
          <a:xfrm>
            <a:off x="710150" y="1120550"/>
            <a:ext cx="6143725" cy="36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Tuning the Model</a:t>
            </a:r>
            <a:endParaRPr sz="3000" b="1"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644475" y="1332250"/>
            <a:ext cx="83163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Can we tune with more granularity than choosing polynomial degrees?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Yes, by using </a:t>
            </a:r>
            <a:r>
              <a:rPr lang="vi" sz="2000" b="1">
                <a:solidFill>
                  <a:schemeClr val="dk1"/>
                </a:solidFill>
              </a:rPr>
              <a:t>regularization</a:t>
            </a:r>
            <a:r>
              <a:rPr lang="vi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041100" y="1338550"/>
            <a:ext cx="7791300" cy="3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Model complexity vs. error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Bias and variance of a model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Sources of model error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The bias-variance tradeoff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does Regularization Accomplish?</a:t>
            </a:r>
            <a:endParaRPr sz="3000" b="1" dirty="0"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5019575" y="1324850"/>
            <a:ext cx="3681000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Regularization adds an (adjustable) </a:t>
            </a:r>
            <a:r>
              <a:rPr lang="vi" b="1">
                <a:solidFill>
                  <a:schemeClr val="dk1"/>
                </a:solidFill>
              </a:rPr>
              <a:t>regularization strength</a:t>
            </a:r>
            <a:r>
              <a:rPr lang="vi">
                <a:solidFill>
                  <a:schemeClr val="dk1"/>
                </a:solidFill>
              </a:rPr>
              <a:t> parameter directly into the cost function.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This </a:t>
            </a:r>
            <a:r>
              <a:rPr lang="vi" sz="2000">
                <a:solidFill>
                  <a:schemeClr val="dk1"/>
                </a:solidFill>
              </a:rPr>
              <a:t>𝛌</a:t>
            </a:r>
            <a:r>
              <a:rPr lang="vi">
                <a:solidFill>
                  <a:schemeClr val="dk1"/>
                </a:solidFill>
              </a:rPr>
              <a:t> (lambda) adds a penalty proportional to the size of the estimated model parameter, or a function of the parameter.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Increasing the cost function controls the amount of the penalty.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4831" t="24069" r="51368" b="28937"/>
          <a:stretch/>
        </p:blipFill>
        <p:spPr>
          <a:xfrm>
            <a:off x="410850" y="1591550"/>
            <a:ext cx="4390475" cy="26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does Regularization Accomplish?</a:t>
            </a:r>
            <a:endParaRPr sz="3000" b="1"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578425" y="1165025"/>
            <a:ext cx="4357500" cy="3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The </a:t>
            </a:r>
            <a:r>
              <a:rPr lang="vi" b="1">
                <a:solidFill>
                  <a:schemeClr val="dk1"/>
                </a:solidFill>
              </a:rPr>
              <a:t>regularization strength</a:t>
            </a:r>
            <a:r>
              <a:rPr lang="vi">
                <a:solidFill>
                  <a:schemeClr val="dk1"/>
                </a:solidFill>
              </a:rPr>
              <a:t> parameter </a:t>
            </a:r>
            <a:r>
              <a:rPr lang="vi" sz="2000">
                <a:solidFill>
                  <a:schemeClr val="dk1"/>
                </a:solidFill>
              </a:rPr>
              <a:t>𝛌 </a:t>
            </a:r>
            <a:r>
              <a:rPr lang="vi">
                <a:solidFill>
                  <a:schemeClr val="dk1"/>
                </a:solidFill>
              </a:rPr>
              <a:t>(lambda) allows us to manage the </a:t>
            </a:r>
            <a:r>
              <a:rPr lang="vi" b="1">
                <a:solidFill>
                  <a:schemeClr val="dk1"/>
                </a:solidFill>
              </a:rPr>
              <a:t>complexity tradeoff</a:t>
            </a:r>
            <a:r>
              <a:rPr lang="vi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</a:t>
            </a:r>
            <a:r>
              <a:rPr lang="vi" b="1">
                <a:solidFill>
                  <a:schemeClr val="dk1"/>
                </a:solidFill>
              </a:rPr>
              <a:t>more</a:t>
            </a:r>
            <a:r>
              <a:rPr lang="vi">
                <a:solidFill>
                  <a:schemeClr val="dk1"/>
                </a:solidFill>
              </a:rPr>
              <a:t> regularization introduces a simpler model or more bias. </a:t>
            </a: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</a:t>
            </a:r>
            <a:r>
              <a:rPr lang="vi" b="1">
                <a:solidFill>
                  <a:schemeClr val="dk1"/>
                </a:solidFill>
              </a:rPr>
              <a:t>less</a:t>
            </a:r>
            <a:r>
              <a:rPr lang="vi">
                <a:solidFill>
                  <a:schemeClr val="dk1"/>
                </a:solidFill>
              </a:rPr>
              <a:t> regularization makes the model more complex and increases variance.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If our model is overfit (variance too high), regularization can improve the generalization error and reduce variance.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l="5637" t="22922" r="51689" b="28940"/>
          <a:stretch/>
        </p:blipFill>
        <p:spPr>
          <a:xfrm>
            <a:off x="311700" y="1517150"/>
            <a:ext cx="4253875" cy="26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Regularization and Feature Selection</a:t>
            </a:r>
            <a:endParaRPr sz="3000" b="1" dirty="0"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1430100" y="1536850"/>
            <a:ext cx="5696400" cy="28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Regularization performs feature selection by shrinking the contribution of features.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For L1-regularization, this is accomplished by driving some coefficients to zero.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Feature selection can also be performed by removing features.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Why is Feature Selection Important?</a:t>
            </a:r>
            <a:endParaRPr sz="3000" b="1" dirty="0"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805600" y="1586425"/>
            <a:ext cx="802680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Reducing the number of features can prevent overfitting.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For some models, fewer features can improve fitting time and/or results.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Identifying most critical features can improve model interpretability.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Reg Cost Function: Ridge Regression</a:t>
            </a:r>
            <a:endParaRPr sz="3000" b="1" dirty="0"/>
          </a:p>
        </p:txBody>
      </p:sp>
      <p:pic>
        <p:nvPicPr>
          <p:cNvPr id="182" name="Google Shape;182;p33"/>
          <p:cNvPicPr preferRelativeResize="0"/>
          <p:nvPr/>
        </p:nvPicPr>
        <p:blipFill rotWithShape="1">
          <a:blip r:embed="rId3">
            <a:alphaModFix/>
          </a:blip>
          <a:srcRect l="1607" t="21774" r="22225" b="41549"/>
          <a:stretch/>
        </p:blipFill>
        <p:spPr>
          <a:xfrm>
            <a:off x="423250" y="1480288"/>
            <a:ext cx="8066625" cy="21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Reg Cost Function: Ridge Regression</a:t>
            </a:r>
            <a:endParaRPr sz="3000" b="1" dirty="0"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l="1610" t="22063" r="63606" b="40400"/>
          <a:stretch/>
        </p:blipFill>
        <p:spPr>
          <a:xfrm>
            <a:off x="1057150" y="1405600"/>
            <a:ext cx="4691850" cy="28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Reg Cost Function: Ridge Regression</a:t>
            </a:r>
            <a:endParaRPr sz="3000" b="1"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body" idx="1"/>
          </p:nvPr>
        </p:nvSpPr>
        <p:spPr>
          <a:xfrm>
            <a:off x="990150" y="1437700"/>
            <a:ext cx="72876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 b="1">
                <a:solidFill>
                  <a:schemeClr val="dk1"/>
                </a:solidFill>
              </a:rPr>
              <a:t>Ridge Regression</a:t>
            </a:r>
            <a:r>
              <a:rPr lang="vi" sz="1600">
                <a:solidFill>
                  <a:schemeClr val="dk1"/>
                </a:solidFill>
              </a:rPr>
              <a:t>: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the complexity penalty </a:t>
            </a:r>
            <a:r>
              <a:rPr lang="vi" sz="2000">
                <a:solidFill>
                  <a:schemeClr val="dk1"/>
                </a:solidFill>
              </a:rPr>
              <a:t>𝛌</a:t>
            </a:r>
            <a:r>
              <a:rPr lang="vi" sz="1600">
                <a:solidFill>
                  <a:schemeClr val="dk1"/>
                </a:solidFill>
              </a:rPr>
              <a:t> is applied proportionally to squared coefficient values.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 - The penalty term has the effect of "shrinking" coefficients toward O.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This imposes bias on the model, but also reduces variance.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We can select the best regularization strength lambda via cross-validation.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- It's best practice to scale features (i.e. using Standard Scaler)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   so penalties aren't impacted by variable scale.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Ridge Regression (L2)</a:t>
            </a:r>
            <a:endParaRPr sz="3000" b="1" dirty="0"/>
          </a:p>
        </p:txBody>
      </p:sp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869425" y="3433125"/>
            <a:ext cx="75462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Penalty shrinks magnitude of all coefficients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Larger coefficients strongly penalized because of the squaring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3">
            <a:alphaModFix/>
          </a:blip>
          <a:srcRect l="14653" t="23782" r="18680" b="56447"/>
          <a:stretch/>
        </p:blipFill>
        <p:spPr>
          <a:xfrm>
            <a:off x="510913" y="1536825"/>
            <a:ext cx="8263225" cy="13772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Preventing Under- and Over-Fitting</a:t>
            </a:r>
            <a:endParaRPr sz="3000" b="1" dirty="0"/>
          </a:p>
        </p:txBody>
      </p:sp>
      <p:pic>
        <p:nvPicPr>
          <p:cNvPr id="207" name="Google Shape;207;p37"/>
          <p:cNvPicPr preferRelativeResize="0"/>
          <p:nvPr/>
        </p:nvPicPr>
        <p:blipFill rotWithShape="1">
          <a:blip r:embed="rId3">
            <a:alphaModFix/>
          </a:blip>
          <a:srcRect l="2419" t="23208" r="4504" b="3440"/>
          <a:stretch/>
        </p:blipFill>
        <p:spPr>
          <a:xfrm>
            <a:off x="462275" y="1157700"/>
            <a:ext cx="8139150" cy="36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Preventing Under- and Over-Fitting</a:t>
            </a:r>
            <a:endParaRPr sz="3000" b="1" dirty="0"/>
          </a:p>
        </p:txBody>
      </p:sp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l="7086" t="23785" r="5637" b="4007"/>
          <a:stretch/>
        </p:blipFill>
        <p:spPr>
          <a:xfrm>
            <a:off x="573800" y="1120550"/>
            <a:ext cx="8119400" cy="37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 Complexity vs. Error</a:t>
            </a:r>
            <a:endParaRPr sz="3000" b="1" dirty="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3379" t="24639" r="46700" b="22924"/>
          <a:stretch/>
        </p:blipFill>
        <p:spPr>
          <a:xfrm>
            <a:off x="672950" y="1083375"/>
            <a:ext cx="6499875" cy="38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Ridge Regression in Action</a:t>
            </a:r>
            <a:endParaRPr sz="3000" b="1" dirty="0"/>
          </a:p>
        </p:txBody>
      </p:sp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l="2739" t="21778" r="11914" b="1428"/>
          <a:stretch/>
        </p:blipFill>
        <p:spPr>
          <a:xfrm>
            <a:off x="635750" y="1095750"/>
            <a:ext cx="7668226" cy="38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Ridge Regression in Action</a:t>
            </a:r>
            <a:endParaRPr sz="3000" b="1" dirty="0"/>
          </a:p>
        </p:txBody>
      </p:sp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l="2097" t="23494" r="11591" b="5158"/>
          <a:stretch/>
        </p:blipFill>
        <p:spPr>
          <a:xfrm>
            <a:off x="685350" y="1170125"/>
            <a:ext cx="7966175" cy="37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Alternative: LASSO Regression</a:t>
            </a:r>
            <a:endParaRPr sz="3000" b="1" dirty="0"/>
          </a:p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3">
            <a:alphaModFix/>
          </a:blip>
          <a:srcRect l="1450" t="23493" r="17069" b="24644"/>
          <a:stretch/>
        </p:blipFill>
        <p:spPr>
          <a:xfrm>
            <a:off x="386663" y="1504775"/>
            <a:ext cx="8370675" cy="29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32</a:t>
            </a:fld>
            <a:endParaRPr lang="vi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Alternative: LASSO Regression</a:t>
            </a:r>
            <a:endParaRPr sz="3000" b="1" dirty="0"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"/>
          </p:nvPr>
        </p:nvSpPr>
        <p:spPr>
          <a:xfrm>
            <a:off x="661650" y="1264175"/>
            <a:ext cx="7820700" cy="31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In </a:t>
            </a:r>
            <a:r>
              <a:rPr lang="vi" b="1">
                <a:solidFill>
                  <a:schemeClr val="dk1"/>
                </a:solidFill>
              </a:rPr>
              <a:t>LASSO regression</a:t>
            </a:r>
            <a:r>
              <a:rPr lang="vi">
                <a:solidFill>
                  <a:schemeClr val="dk1"/>
                </a:solidFill>
              </a:rPr>
              <a:t>: the complexity penalty </a:t>
            </a:r>
            <a:r>
              <a:rPr lang="vi" sz="2000">
                <a:solidFill>
                  <a:schemeClr val="dk1"/>
                </a:solidFill>
              </a:rPr>
              <a:t>𝛌</a:t>
            </a:r>
            <a:r>
              <a:rPr lang="vi">
                <a:solidFill>
                  <a:schemeClr val="dk1"/>
                </a:solidFill>
              </a:rPr>
              <a:t> (lambda) is proportional to the absolute value of coefficients.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LASSO: Least Absolute Shrinkage and Selection Operator.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 Similar effect to </a:t>
            </a:r>
            <a:r>
              <a:rPr lang="vi" b="1">
                <a:solidFill>
                  <a:schemeClr val="dk1"/>
                </a:solidFill>
              </a:rPr>
              <a:t>Ridge</a:t>
            </a:r>
            <a:r>
              <a:rPr lang="vi">
                <a:solidFill>
                  <a:schemeClr val="dk1"/>
                </a:solidFill>
              </a:rPr>
              <a:t> in terms of complexity tradeoff: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increasing lambda raises bias but lowers variance.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 LASSO is more likely than Ridge to perform </a:t>
            </a:r>
            <a:r>
              <a:rPr lang="vi" b="1">
                <a:solidFill>
                  <a:schemeClr val="dk1"/>
                </a:solidFill>
              </a:rPr>
              <a:t>feature selection</a:t>
            </a:r>
            <a:r>
              <a:rPr lang="vi">
                <a:solidFill>
                  <a:schemeClr val="dk1"/>
                </a:solidFill>
              </a:rPr>
              <a:t>, in that for a fixed A, LASSO is more likely to result in coefficients being set to zero.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33</a:t>
            </a:fld>
            <a:endParaRPr lang="vi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Lasso Regression (L1)</a:t>
            </a:r>
            <a:endParaRPr sz="3000" b="1" dirty="0"/>
          </a:p>
        </p:txBody>
      </p:sp>
      <p:sp>
        <p:nvSpPr>
          <p:cNvPr id="243" name="Google Shape;243;p43"/>
          <p:cNvSpPr txBox="1">
            <a:spLocks noGrp="1"/>
          </p:cNvSpPr>
          <p:nvPr>
            <p:ph type="body" idx="1"/>
          </p:nvPr>
        </p:nvSpPr>
        <p:spPr>
          <a:xfrm>
            <a:off x="1115450" y="3148075"/>
            <a:ext cx="53913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Penalty selectively shrinks some coefficients.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Can be used for feature selection.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Slower to converge than Ridge regression.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4" name="Google Shape;244;p43"/>
          <p:cNvPicPr preferRelativeResize="0"/>
          <p:nvPr/>
        </p:nvPicPr>
        <p:blipFill rotWithShape="1">
          <a:blip r:embed="rId3">
            <a:alphaModFix/>
          </a:blip>
          <a:srcRect l="14169" t="23209" r="18359" b="55587"/>
          <a:stretch/>
        </p:blipFill>
        <p:spPr>
          <a:xfrm>
            <a:off x="479100" y="1533550"/>
            <a:ext cx="8185788" cy="14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34</a:t>
            </a:fld>
            <a:endParaRPr lang="vi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Preventing Under- and Over-Fitting</a:t>
            </a:r>
            <a:endParaRPr sz="3000" b="1" dirty="0"/>
          </a:p>
        </p:txBody>
      </p:sp>
      <p:pic>
        <p:nvPicPr>
          <p:cNvPr id="250" name="Google Shape;250;p44"/>
          <p:cNvPicPr preferRelativeResize="0"/>
          <p:nvPr/>
        </p:nvPicPr>
        <p:blipFill rotWithShape="1">
          <a:blip r:embed="rId3">
            <a:alphaModFix/>
          </a:blip>
          <a:srcRect l="2097" t="22923" r="4662" b="2577"/>
          <a:stretch/>
        </p:blipFill>
        <p:spPr>
          <a:xfrm>
            <a:off x="437600" y="1157725"/>
            <a:ext cx="8268800" cy="37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35</a:t>
            </a:fld>
            <a:endParaRPr lang="vi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Preventing Under- and Over-Fitting</a:t>
            </a:r>
            <a:endParaRPr sz="3000" b="1" dirty="0"/>
          </a:p>
        </p:txBody>
      </p: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 l="6926" t="23209" r="6598" b="4869"/>
          <a:stretch/>
        </p:blipFill>
        <p:spPr>
          <a:xfrm>
            <a:off x="623375" y="1120550"/>
            <a:ext cx="8052425" cy="37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36</a:t>
            </a:fld>
            <a:endParaRPr lang="vi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LASSO Regression in Action</a:t>
            </a:r>
            <a:endParaRPr sz="3000" b="1" dirty="0"/>
          </a:p>
        </p:txBody>
      </p:sp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/>
          </a:blip>
          <a:srcRect l="2578" t="22064" r="10305" b="1430"/>
          <a:stretch/>
        </p:blipFill>
        <p:spPr>
          <a:xfrm>
            <a:off x="609338" y="1017725"/>
            <a:ext cx="7925325" cy="39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37</a:t>
            </a:fld>
            <a:endParaRPr lang="vi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LASSO Regression in Action</a:t>
            </a:r>
            <a:endParaRPr sz="3000" b="1" dirty="0"/>
          </a:p>
        </p:txBody>
      </p:sp>
      <p:pic>
        <p:nvPicPr>
          <p:cNvPr id="268" name="Google Shape;268;p47"/>
          <p:cNvPicPr preferRelativeResize="0"/>
          <p:nvPr/>
        </p:nvPicPr>
        <p:blipFill rotWithShape="1">
          <a:blip r:embed="rId3">
            <a:alphaModFix/>
          </a:blip>
          <a:srcRect l="3543" t="24926" r="9824" b="1435"/>
          <a:stretch/>
        </p:blipFill>
        <p:spPr>
          <a:xfrm>
            <a:off x="656100" y="1104475"/>
            <a:ext cx="7980500" cy="38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38</a:t>
            </a:fld>
            <a:endParaRPr lang="vi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Between Ridge and LASSO: Elastic Net</a:t>
            </a:r>
            <a:endParaRPr sz="3000" b="1" dirty="0"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1"/>
          </p:nvPr>
        </p:nvSpPr>
        <p:spPr>
          <a:xfrm>
            <a:off x="4572000" y="13631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Validation gives us an empirical method for selecting between different models.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LASSO's feature selection property yields an </a:t>
            </a:r>
            <a:r>
              <a:rPr lang="vi" sz="1600" b="1">
                <a:solidFill>
                  <a:schemeClr val="dk1"/>
                </a:solidFill>
              </a:rPr>
              <a:t>interpretability bonus</a:t>
            </a:r>
            <a:r>
              <a:rPr lang="vi" sz="1600">
                <a:solidFill>
                  <a:schemeClr val="dk1"/>
                </a:solidFill>
              </a:rPr>
              <a:t>, but may underperform if the target truly depends on many of the features.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 b="1">
                <a:solidFill>
                  <a:schemeClr val="dk1"/>
                </a:solidFill>
              </a:rPr>
              <a:t>Elastic Net</a:t>
            </a:r>
            <a:r>
              <a:rPr lang="vi" sz="1600">
                <a:solidFill>
                  <a:schemeClr val="dk1"/>
                </a:solidFill>
              </a:rPr>
              <a:t>, an alternative hybrid approach, introduces a new parameter </a:t>
            </a:r>
            <a:r>
              <a:rPr lang="vi" sz="2000">
                <a:solidFill>
                  <a:schemeClr val="dk1"/>
                </a:solidFill>
              </a:rPr>
              <a:t>𝛂</a:t>
            </a:r>
            <a:r>
              <a:rPr lang="vi" sz="1600">
                <a:solidFill>
                  <a:schemeClr val="dk1"/>
                </a:solidFill>
              </a:rPr>
              <a:t> (alpha) that determines a weighted average of L1 and L2 penalties.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75" name="Google Shape;275;p48"/>
          <p:cNvPicPr preferRelativeResize="0"/>
          <p:nvPr/>
        </p:nvPicPr>
        <p:blipFill rotWithShape="1">
          <a:blip r:embed="rId3">
            <a:alphaModFix/>
          </a:blip>
          <a:srcRect l="6117" t="24926" r="54591" b="36965"/>
          <a:stretch/>
        </p:blipFill>
        <p:spPr>
          <a:xfrm>
            <a:off x="435625" y="1851800"/>
            <a:ext cx="3810625" cy="20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39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Choosing the Level of complexity</a:t>
            </a:r>
            <a:endParaRPr sz="3000" b="1" dirty="0"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l="2256" t="23494" r="3705" b="3154"/>
          <a:stretch/>
        </p:blipFill>
        <p:spPr>
          <a:xfrm>
            <a:off x="311700" y="1182525"/>
            <a:ext cx="8329125" cy="36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Elastic Net Regularization</a:t>
            </a:r>
            <a:endParaRPr sz="3000" b="1" dirty="0"/>
          </a:p>
        </p:txBody>
      </p:sp>
      <p:sp>
        <p:nvSpPr>
          <p:cNvPr id="281" name="Google Shape;281;p49"/>
          <p:cNvSpPr txBox="1">
            <a:spLocks noGrp="1"/>
          </p:cNvSpPr>
          <p:nvPr>
            <p:ph type="body" idx="1"/>
          </p:nvPr>
        </p:nvSpPr>
        <p:spPr>
          <a:xfrm>
            <a:off x="767100" y="3358750"/>
            <a:ext cx="76098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</a:rPr>
              <a:t>Elastic Net</a:t>
            </a:r>
            <a:r>
              <a:rPr lang="vi">
                <a:solidFill>
                  <a:schemeClr val="dk1"/>
                </a:solidFill>
              </a:rPr>
              <a:t> combines penalties from both </a:t>
            </a:r>
            <a:r>
              <a:rPr lang="vi" b="1">
                <a:solidFill>
                  <a:schemeClr val="dk1"/>
                </a:solidFill>
              </a:rPr>
              <a:t>Ridge</a:t>
            </a:r>
            <a:r>
              <a:rPr lang="vi">
                <a:solidFill>
                  <a:schemeClr val="dk1"/>
                </a:solidFill>
              </a:rPr>
              <a:t> and </a:t>
            </a:r>
            <a:r>
              <a:rPr lang="vi" b="1">
                <a:solidFill>
                  <a:schemeClr val="dk1"/>
                </a:solidFill>
              </a:rPr>
              <a:t>LASSO</a:t>
            </a:r>
            <a:r>
              <a:rPr lang="vi">
                <a:solidFill>
                  <a:schemeClr val="dk1"/>
                </a:solidFill>
              </a:rPr>
              <a:t> regression.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It requires tuning of an additional parameter that determines emphasis of L1 vs. L2 regularization penalties.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2" name="Google Shape;282;p49"/>
          <p:cNvPicPr preferRelativeResize="0"/>
          <p:nvPr/>
        </p:nvPicPr>
        <p:blipFill rotWithShape="1">
          <a:blip r:embed="rId3">
            <a:alphaModFix/>
          </a:blip>
          <a:srcRect l="9661" t="23496" r="8532" b="55873"/>
          <a:stretch/>
        </p:blipFill>
        <p:spPr>
          <a:xfrm>
            <a:off x="459750" y="1715450"/>
            <a:ext cx="8224500" cy="11656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40</a:t>
            </a:fld>
            <a:endParaRPr lang="vi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Elastic Net Regularization</a:t>
            </a:r>
            <a:endParaRPr sz="3000" b="1" dirty="0"/>
          </a:p>
        </p:txBody>
      </p:sp>
      <p:pic>
        <p:nvPicPr>
          <p:cNvPr id="288" name="Google Shape;288;p50"/>
          <p:cNvPicPr preferRelativeResize="0"/>
          <p:nvPr/>
        </p:nvPicPr>
        <p:blipFill rotWithShape="1">
          <a:blip r:embed="rId3">
            <a:alphaModFix/>
          </a:blip>
          <a:srcRect l="1934" t="22918" r="3699" b="2011"/>
          <a:stretch/>
        </p:blipFill>
        <p:spPr>
          <a:xfrm>
            <a:off x="610950" y="1108150"/>
            <a:ext cx="8027700" cy="3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41</a:t>
            </a:fld>
            <a:endParaRPr lang="vi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Recursive Feature Elimination</a:t>
            </a:r>
            <a:endParaRPr sz="3000" b="1" dirty="0"/>
          </a:p>
        </p:txBody>
      </p:sp>
      <p:sp>
        <p:nvSpPr>
          <p:cNvPr id="294" name="Google Shape;294;p51"/>
          <p:cNvSpPr txBox="1">
            <a:spLocks noGrp="1"/>
          </p:cNvSpPr>
          <p:nvPr>
            <p:ph type="body" idx="1"/>
          </p:nvPr>
        </p:nvSpPr>
        <p:spPr>
          <a:xfrm>
            <a:off x="972450" y="1474725"/>
            <a:ext cx="7443000" cy="26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</a:rPr>
              <a:t>Recursive Feature Elimination</a:t>
            </a:r>
            <a:r>
              <a:rPr lang="vi">
                <a:solidFill>
                  <a:schemeClr val="dk1"/>
                </a:solidFill>
              </a:rPr>
              <a:t> (RFE) is an approach that combines: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A model or estimation approach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A desired number of features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RFE then repeatedly applies the model, measures feature importance, and recursively removes less important features.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42</a:t>
            </a:fld>
            <a:endParaRPr lang="vi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Recursive Feature Elimination: The Syntax</a:t>
            </a:r>
            <a:endParaRPr sz="3000" b="1" dirty="0"/>
          </a:p>
        </p:txBody>
      </p:sp>
      <p:pic>
        <p:nvPicPr>
          <p:cNvPr id="300" name="Google Shape;300;p52"/>
          <p:cNvPicPr preferRelativeResize="0"/>
          <p:nvPr/>
        </p:nvPicPr>
        <p:blipFill rotWithShape="1">
          <a:blip r:embed="rId3">
            <a:alphaModFix/>
          </a:blip>
          <a:srcRect l="1608" t="23492" r="41547" b="16623"/>
          <a:stretch/>
        </p:blipFill>
        <p:spPr>
          <a:xfrm>
            <a:off x="858850" y="1145325"/>
            <a:ext cx="6156125" cy="36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43</a:t>
            </a:fld>
            <a:endParaRPr lang="vi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vi" sz="3000" b="1" dirty="0"/>
              <a:t>Recursive Feature Elimination: The Syntax</a:t>
            </a:r>
            <a:endParaRPr sz="3000" b="1" dirty="0"/>
          </a:p>
        </p:txBody>
      </p:sp>
      <p:pic>
        <p:nvPicPr>
          <p:cNvPr id="306" name="Google Shape;306;p53"/>
          <p:cNvPicPr preferRelativeResize="0"/>
          <p:nvPr/>
        </p:nvPicPr>
        <p:blipFill rotWithShape="1">
          <a:blip r:embed="rId3">
            <a:alphaModFix/>
          </a:blip>
          <a:srcRect l="1933" t="23781" r="25926" b="8311"/>
          <a:stretch/>
        </p:blipFill>
        <p:spPr>
          <a:xfrm>
            <a:off x="710150" y="1116875"/>
            <a:ext cx="7276550" cy="38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44</a:t>
            </a:fld>
            <a:endParaRPr lang="vi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0434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You can improve variance by making the model less complex, i.e., lowering the order of the polynomial, obtaining more data or using Regularization. There are 3 regularization techniques discussed in this Module: Ridge, LASSO, and Elastic Net.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Ridge (L2 Regularization)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penalizes the size magnitude of the regression coefficients by adding a squad term 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enforces the coefficients to be lower, but not 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minimizes irrelevant features and does not remove them  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faster to train </a:t>
            </a:r>
          </a:p>
          <a:p>
            <a:r>
              <a:rPr lang="en-US" b="1" dirty="0">
                <a:solidFill>
                  <a:schemeClr val="tx1"/>
                </a:solidFill>
              </a:rPr>
              <a:t>LASSO (L1 Regularization)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penalizes the absolute value of the coefficients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sets irrelevant features to 0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finds features you don't need</a:t>
            </a:r>
          </a:p>
          <a:p>
            <a:r>
              <a:rPr lang="en-US" b="1" dirty="0">
                <a:solidFill>
                  <a:schemeClr val="tx1"/>
                </a:solidFill>
              </a:rPr>
              <a:t>Elastic Net (L1+L2 Regularization)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penalizes the size magnitude of the regression and absolute value of the coefficients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sets irrelevant features to 0 and enforces the coefficients to be lower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715207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Learning Recap</a:t>
            </a:r>
            <a:endParaRPr sz="3000" b="1" dirty="0"/>
          </a:p>
        </p:txBody>
      </p:sp>
      <p:sp>
        <p:nvSpPr>
          <p:cNvPr id="312" name="Google Shape;312;p54"/>
          <p:cNvSpPr txBox="1">
            <a:spLocks noGrp="1"/>
          </p:cNvSpPr>
          <p:nvPr>
            <p:ph type="body" idx="1"/>
          </p:nvPr>
        </p:nvSpPr>
        <p:spPr>
          <a:xfrm>
            <a:off x="1127850" y="1474875"/>
            <a:ext cx="5850000" cy="33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Model complexity and error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Regularization as an approach to over-fitting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Standard approaches to regularization including Ridge, Lasso, and Elastic Net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Recursive feature elimination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46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How Well Does the Model Generalize?</a:t>
            </a:r>
            <a:endParaRPr sz="3000" b="1" dirty="0"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l="1933" t="22066" r="4669" b="3434"/>
          <a:stretch/>
        </p:blipFill>
        <p:spPr>
          <a:xfrm>
            <a:off x="410825" y="1108175"/>
            <a:ext cx="8172476" cy="36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Bias and Variance: Intuition</a:t>
            </a:r>
            <a:endParaRPr sz="3000" b="1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449425" y="1574025"/>
            <a:ext cx="4383000" cy="29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</a:rPr>
              <a:t>Bias</a:t>
            </a:r>
            <a:r>
              <a:rPr lang="vi">
                <a:solidFill>
                  <a:schemeClr val="dk1"/>
                </a:solidFill>
              </a:rPr>
              <a:t>: is a tendency to miss.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</a:rPr>
              <a:t>Variance</a:t>
            </a:r>
            <a:r>
              <a:rPr lang="vi">
                <a:solidFill>
                  <a:schemeClr val="dk1"/>
                </a:solidFill>
              </a:rPr>
              <a:t>: is tendency to be inconsistent.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Ideally, we want the top left outcome: highly consistent predictions that are close to perfect on average.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b="1">
                <a:solidFill>
                  <a:schemeClr val="dk1"/>
                </a:solidFill>
              </a:rPr>
              <a:t>Tendency</a:t>
            </a:r>
            <a:r>
              <a:rPr lang="vi">
                <a:solidFill>
                  <a:schemeClr val="dk1"/>
                </a:solidFill>
              </a:rPr>
              <a:t>: expectation of out-of-sample behavior over many training set samples.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l="6118" t="24068" r="54912" b="2864"/>
          <a:stretch/>
        </p:blipFill>
        <p:spPr>
          <a:xfrm>
            <a:off x="610975" y="1160150"/>
            <a:ext cx="3627775" cy="38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3 Sources of Model Error</a:t>
            </a:r>
            <a:endParaRPr sz="3000" b="1" dirty="0"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l="12559" t="22636" r="15300" b="3726"/>
          <a:stretch/>
        </p:blipFill>
        <p:spPr>
          <a:xfrm>
            <a:off x="1215063" y="1083375"/>
            <a:ext cx="6713875" cy="38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3 Sources of Model Error: Bias</a:t>
            </a:r>
            <a:endParaRPr sz="3000" b="1"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780825" y="1239400"/>
            <a:ext cx="77214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Tendency</a:t>
            </a:r>
            <a:r>
              <a:rPr lang="vi" sz="2000">
                <a:solidFill>
                  <a:schemeClr val="dk1"/>
                </a:solidFill>
              </a:rPr>
              <a:t> of predictions to miss true values.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Worsened by missing information, overly-simplistic assumptions.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Miss real patterns (underfit).</a:t>
            </a:r>
            <a:endParaRPr sz="2000"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l="5153" t="52147" r="72946" b="9744"/>
          <a:stretch/>
        </p:blipFill>
        <p:spPr>
          <a:xfrm>
            <a:off x="3116256" y="2573085"/>
            <a:ext cx="2400750" cy="23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3 Sources of Model Error: Variance</a:t>
            </a:r>
            <a:endParaRPr sz="3000" b="1" dirty="0"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644475" y="1276575"/>
            <a:ext cx="80562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Tendency</a:t>
            </a:r>
            <a:r>
              <a:rPr lang="vi" sz="2000">
                <a:solidFill>
                  <a:schemeClr val="dk1"/>
                </a:solidFill>
              </a:rPr>
              <a:t> of predictions to fluctuate.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Characterized by sensitivity or output to small changes in input data.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Often due to overly complex or poorly-fit models.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l="4831" t="52723" r="73751" b="9740"/>
          <a:stretch/>
        </p:blipFill>
        <p:spPr>
          <a:xfrm>
            <a:off x="3036182" y="2594016"/>
            <a:ext cx="2425550" cy="23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1233</Words>
  <Application>Microsoft Office PowerPoint</Application>
  <PresentationFormat>Trình chiếu Trên màn hình (16:9)</PresentationFormat>
  <Paragraphs>235</Paragraphs>
  <Slides>46</Slides>
  <Notes>42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46</vt:i4>
      </vt:variant>
    </vt:vector>
  </HeadingPairs>
  <TitlesOfParts>
    <vt:vector size="47" baseType="lpstr">
      <vt:lpstr>Simple Light</vt:lpstr>
      <vt:lpstr>Regularization Techniques</vt:lpstr>
      <vt:lpstr>Learning Goals</vt:lpstr>
      <vt:lpstr>Model Complexity vs. Error</vt:lpstr>
      <vt:lpstr>Choosing the Level of complexity</vt:lpstr>
      <vt:lpstr>How Well Does the Model Generalize?</vt:lpstr>
      <vt:lpstr>Bias and Variance: Intuition</vt:lpstr>
      <vt:lpstr>3 Sources of Model Error</vt:lpstr>
      <vt:lpstr>3 Sources of Model Error: Bias</vt:lpstr>
      <vt:lpstr>3 Sources of Model Error: Variance</vt:lpstr>
      <vt:lpstr>3 Sources of Model Error: Irreducible Error</vt:lpstr>
      <vt:lpstr>Bias-Variance Tradeoff, Visualized</vt:lpstr>
      <vt:lpstr>Bias-Variance Tradeoff: Discussion</vt:lpstr>
      <vt:lpstr>Bias-Variance Tradeoff: Example</vt:lpstr>
      <vt:lpstr>Summary</vt:lpstr>
      <vt:lpstr>Learning Recap</vt:lpstr>
      <vt:lpstr>Regularization and Model Selection</vt:lpstr>
      <vt:lpstr>Learning Goals </vt:lpstr>
      <vt:lpstr>Model Complexity vs. Error</vt:lpstr>
      <vt:lpstr>Tuning the Model</vt:lpstr>
      <vt:lpstr>What does Regularization Accomplish?</vt:lpstr>
      <vt:lpstr>What does Regularization Accomplish?</vt:lpstr>
      <vt:lpstr>Regularization and Feature Selection</vt:lpstr>
      <vt:lpstr>Why is Feature Selection Important?</vt:lpstr>
      <vt:lpstr>Reg Cost Function: Ridge Regression</vt:lpstr>
      <vt:lpstr>Reg Cost Function: Ridge Regression</vt:lpstr>
      <vt:lpstr>Reg Cost Function: Ridge Regression</vt:lpstr>
      <vt:lpstr>Ridge Regression (L2)</vt:lpstr>
      <vt:lpstr>Preventing Under- and Over-Fitting</vt:lpstr>
      <vt:lpstr>Preventing Under- and Over-Fitting</vt:lpstr>
      <vt:lpstr>Ridge Regression in Action</vt:lpstr>
      <vt:lpstr>Ridge Regression in Action</vt:lpstr>
      <vt:lpstr>Alternative: LASSO Regression</vt:lpstr>
      <vt:lpstr>Alternative: LASSO Regression</vt:lpstr>
      <vt:lpstr>Lasso Regression (L1)</vt:lpstr>
      <vt:lpstr>Preventing Under- and Over-Fitting</vt:lpstr>
      <vt:lpstr>Preventing Under- and Over-Fitting</vt:lpstr>
      <vt:lpstr>LASSO Regression in Action</vt:lpstr>
      <vt:lpstr>LASSO Regression in Action</vt:lpstr>
      <vt:lpstr>Between Ridge and LASSO: Elastic Net</vt:lpstr>
      <vt:lpstr>Elastic Net Regularization</vt:lpstr>
      <vt:lpstr>Elastic Net Regularization</vt:lpstr>
      <vt:lpstr>Recursive Feature Elimination</vt:lpstr>
      <vt:lpstr>Recursive Feature Elimination: The Syntax</vt:lpstr>
      <vt:lpstr>Recursive Feature Elimination: The Syntax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17</cp:revision>
  <dcterms:modified xsi:type="dcterms:W3CDTF">2022-12-26T12:11:23Z</dcterms:modified>
</cp:coreProperties>
</file>